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9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000232" y="500042"/>
            <a:ext cx="5786478" cy="2571768"/>
          </a:xfrm>
        </p:spPr>
        <p:txBody>
          <a:bodyPr>
            <a:normAutofit/>
          </a:bodyPr>
          <a:lstStyle>
            <a:lvl1pPr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6400800" cy="15001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grpSp>
        <p:nvGrpSpPr>
          <p:cNvPr id="14" name="Gruppo 13"/>
          <p:cNvGrpSpPr/>
          <p:nvPr userDrawn="1"/>
        </p:nvGrpSpPr>
        <p:grpSpPr>
          <a:xfrm>
            <a:off x="-8" y="5357826"/>
            <a:ext cx="1428736" cy="2034460"/>
            <a:chOff x="0" y="5357826"/>
            <a:chExt cx="1428736" cy="2034460"/>
          </a:xfrm>
        </p:grpSpPr>
        <p:sp>
          <p:nvSpPr>
            <p:cNvPr id="8" name="Triangolo rettangolo 7"/>
            <p:cNvSpPr/>
            <p:nvPr userDrawn="1"/>
          </p:nvSpPr>
          <p:spPr>
            <a:xfrm>
              <a:off x="0" y="5357826"/>
              <a:ext cx="1428736" cy="1500174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Triangolo rettangolo 8"/>
            <p:cNvSpPr/>
            <p:nvPr userDrawn="1"/>
          </p:nvSpPr>
          <p:spPr>
            <a:xfrm rot="7988917">
              <a:off x="244073" y="6307762"/>
              <a:ext cx="1042987" cy="1126061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1002">
              <a:schemeClr val="lt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3" name="Gruppo 12"/>
          <p:cNvGrpSpPr/>
          <p:nvPr userDrawn="1"/>
        </p:nvGrpSpPr>
        <p:grpSpPr>
          <a:xfrm>
            <a:off x="7715296" y="-534286"/>
            <a:ext cx="1428736" cy="2034460"/>
            <a:chOff x="7715264" y="-534286"/>
            <a:chExt cx="1428736" cy="2034460"/>
          </a:xfrm>
        </p:grpSpPr>
        <p:sp>
          <p:nvSpPr>
            <p:cNvPr id="11" name="Triangolo rettangolo 10"/>
            <p:cNvSpPr/>
            <p:nvPr userDrawn="1"/>
          </p:nvSpPr>
          <p:spPr>
            <a:xfrm rot="10800000">
              <a:off x="7715264" y="0"/>
              <a:ext cx="1428736" cy="1500174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Triangolo rettangolo 11"/>
            <p:cNvSpPr/>
            <p:nvPr userDrawn="1"/>
          </p:nvSpPr>
          <p:spPr>
            <a:xfrm rot="18788917">
              <a:off x="7856940" y="-575823"/>
              <a:ext cx="1042987" cy="1126061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1002">
              <a:schemeClr val="lt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4D71-37AC-4C2D-B45D-055E34CEBFE3}" type="datetimeFigureOut">
              <a:rPr lang="it-IT" smtClean="0"/>
              <a:pPr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6746-6D91-47DB-A029-BF185A8B58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4D71-37AC-4C2D-B45D-055E34CEBFE3}" type="datetimeFigureOut">
              <a:rPr lang="it-IT" smtClean="0"/>
              <a:pPr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6746-6D91-47DB-A029-BF185A8B58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4D71-37AC-4C2D-B45D-055E34CEBFE3}" type="datetimeFigureOut">
              <a:rPr lang="it-IT" smtClean="0"/>
              <a:pPr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6746-6D91-47DB-A029-BF185A8B58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4D71-37AC-4C2D-B45D-055E34CEBFE3}" type="datetimeFigureOut">
              <a:rPr lang="it-IT" smtClean="0"/>
              <a:pPr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6746-6D91-47DB-A029-BF185A8B58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4D71-37AC-4C2D-B45D-055E34CEBFE3}" type="datetimeFigureOut">
              <a:rPr lang="it-IT" smtClean="0"/>
              <a:pPr/>
              <a:t>02/10/2018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6746-6D91-47DB-A029-BF185A8B58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4D71-37AC-4C2D-B45D-055E34CEBFE3}" type="datetimeFigureOut">
              <a:rPr lang="it-IT" smtClean="0"/>
              <a:pPr/>
              <a:t>02/10/2018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6746-6D91-47DB-A029-BF185A8B58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4D71-37AC-4C2D-B45D-055E34CEBFE3}" type="datetimeFigureOut">
              <a:rPr lang="it-IT" smtClean="0"/>
              <a:pPr/>
              <a:t>02/10/2018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6746-6D91-47DB-A029-BF185A8B58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4D71-37AC-4C2D-B45D-055E34CEBFE3}" type="datetimeFigureOut">
              <a:rPr lang="it-IT" smtClean="0"/>
              <a:pPr/>
              <a:t>02/10/2018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6746-6D91-47DB-A029-BF185A8B58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4D71-37AC-4C2D-B45D-055E34CEBFE3}" type="datetimeFigureOut">
              <a:rPr lang="it-IT" smtClean="0"/>
              <a:pPr/>
              <a:t>02/10/2018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6746-6D91-47DB-A029-BF185A8B58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 userDrawn="1"/>
        </p:nvSpPr>
        <p:spPr>
          <a:xfrm>
            <a:off x="1500166" y="428604"/>
            <a:ext cx="6072230" cy="46434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512923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57356" y="785794"/>
            <a:ext cx="5357850" cy="39290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69597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4D71-37AC-4C2D-B45D-055E34CEBFE3}" type="datetimeFigureOut">
              <a:rPr lang="it-IT" smtClean="0"/>
              <a:pPr/>
              <a:t>02/10/2018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6746-6D91-47DB-A029-BF185A8B5822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11" name="Gruppo 10"/>
          <p:cNvGrpSpPr>
            <a:grpSpLocks noChangeAspect="1"/>
          </p:cNvGrpSpPr>
          <p:nvPr userDrawn="1"/>
        </p:nvGrpSpPr>
        <p:grpSpPr>
          <a:xfrm>
            <a:off x="6840918" y="4357694"/>
            <a:ext cx="1017230" cy="714368"/>
            <a:chOff x="7643834" y="5429264"/>
            <a:chExt cx="2034460" cy="1428736"/>
          </a:xfrm>
        </p:grpSpPr>
        <p:sp>
          <p:nvSpPr>
            <p:cNvPr id="12" name="Triangolo rettangolo 11"/>
            <p:cNvSpPr/>
            <p:nvPr userDrawn="1"/>
          </p:nvSpPr>
          <p:spPr>
            <a:xfrm rot="16200000">
              <a:off x="7679553" y="5393545"/>
              <a:ext cx="1428736" cy="1500174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Triangolo rettangolo 12"/>
            <p:cNvSpPr/>
            <p:nvPr userDrawn="1"/>
          </p:nvSpPr>
          <p:spPr>
            <a:xfrm rot="2588917">
              <a:off x="8635307" y="5529403"/>
              <a:ext cx="1042987" cy="1126061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1002">
              <a:schemeClr val="lt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" name="Gruppo 7"/>
          <p:cNvGrpSpPr>
            <a:grpSpLocks noChangeAspect="1"/>
          </p:cNvGrpSpPr>
          <p:nvPr userDrawn="1"/>
        </p:nvGrpSpPr>
        <p:grpSpPr>
          <a:xfrm>
            <a:off x="1214414" y="428604"/>
            <a:ext cx="1017230" cy="714368"/>
            <a:chOff x="-534286" y="0"/>
            <a:chExt cx="2034460" cy="1428736"/>
          </a:xfrm>
          <a:effectLst/>
        </p:grpSpPr>
        <p:sp>
          <p:nvSpPr>
            <p:cNvPr id="9" name="Triangolo rettangolo 8"/>
            <p:cNvSpPr/>
            <p:nvPr userDrawn="1"/>
          </p:nvSpPr>
          <p:spPr>
            <a:xfrm rot="5400000">
              <a:off x="35719" y="-35719"/>
              <a:ext cx="1428736" cy="1500174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effectLst>
              <a:innerShdw blurRad="635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Triangolo rettangolo 9"/>
            <p:cNvSpPr/>
            <p:nvPr userDrawn="1"/>
          </p:nvSpPr>
          <p:spPr>
            <a:xfrm rot="13388917">
              <a:off x="-534286" y="202536"/>
              <a:ext cx="1042987" cy="1126061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1002">
              <a:schemeClr val="lt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692948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758138" cy="4757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00034" y="6492899"/>
            <a:ext cx="9286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odoni MT Condensed" pitchFamily="18" charset="0"/>
              </a:defRPr>
            </a:lvl1pPr>
          </a:lstStyle>
          <a:p>
            <a:fld id="{8F2C4D71-37AC-4C2D-B45D-055E34CEBFE3}" type="datetimeFigureOut">
              <a:rPr lang="it-IT" smtClean="0"/>
              <a:pPr/>
              <a:t>02/10/2018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428728" y="6492899"/>
            <a:ext cx="4929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doni MT Condensed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5000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odoni MT Condensed" pitchFamily="18" charset="0"/>
              </a:defRPr>
            </a:lvl1pPr>
          </a:lstStyle>
          <a:p>
            <a:fld id="{C10A6746-6D91-47DB-A029-BF185A8B5822}" type="slidenum">
              <a:rPr lang="it-IT" smtClean="0"/>
              <a:pPr/>
              <a:t>‹N›</a:t>
            </a:fld>
            <a:endParaRPr lang="it-IT" dirty="0"/>
          </a:p>
        </p:txBody>
      </p:sp>
      <p:grpSp>
        <p:nvGrpSpPr>
          <p:cNvPr id="13" name="Gruppo 12"/>
          <p:cNvGrpSpPr/>
          <p:nvPr/>
        </p:nvGrpSpPr>
        <p:grpSpPr>
          <a:xfrm>
            <a:off x="-534286" y="0"/>
            <a:ext cx="2034460" cy="1428736"/>
            <a:chOff x="-534286" y="0"/>
            <a:chExt cx="2034460" cy="1428736"/>
          </a:xfrm>
          <a:effectLst/>
        </p:grpSpPr>
        <p:sp>
          <p:nvSpPr>
            <p:cNvPr id="7" name="Triangolo rettangolo 6"/>
            <p:cNvSpPr/>
            <p:nvPr userDrawn="1"/>
          </p:nvSpPr>
          <p:spPr>
            <a:xfrm rot="5400000">
              <a:off x="35719" y="-35719"/>
              <a:ext cx="1428736" cy="1500174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effectLst>
              <a:innerShdw blurRad="635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Triangolo rettangolo 11"/>
            <p:cNvSpPr/>
            <p:nvPr userDrawn="1"/>
          </p:nvSpPr>
          <p:spPr>
            <a:xfrm rot="13388917">
              <a:off x="-534286" y="202536"/>
              <a:ext cx="1042987" cy="1126061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1002">
              <a:schemeClr val="lt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7643834" y="5429264"/>
            <a:ext cx="2034460" cy="1428736"/>
            <a:chOff x="7643834" y="5429264"/>
            <a:chExt cx="2034460" cy="1428736"/>
          </a:xfrm>
        </p:grpSpPr>
        <p:sp>
          <p:nvSpPr>
            <p:cNvPr id="15" name="Triangolo rettangolo 14"/>
            <p:cNvSpPr/>
            <p:nvPr userDrawn="1"/>
          </p:nvSpPr>
          <p:spPr>
            <a:xfrm rot="16200000">
              <a:off x="7679553" y="5393545"/>
              <a:ext cx="1428736" cy="1500174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Triangolo rettangolo 15"/>
            <p:cNvSpPr/>
            <p:nvPr userDrawn="1"/>
          </p:nvSpPr>
          <p:spPr>
            <a:xfrm rot="2588917">
              <a:off x="8635307" y="5529403"/>
              <a:ext cx="1042987" cy="1126061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1002">
              <a:schemeClr val="lt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odoni MT Condensed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Bodoni MT Condense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Bodoni MT Condense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Bodoni MT Condense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odoni MT Condense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odoni MT Condense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19672" y="1196752"/>
            <a:ext cx="5786478" cy="2571768"/>
          </a:xfrm>
        </p:spPr>
        <p:txBody>
          <a:bodyPr/>
          <a:lstStyle/>
          <a:p>
            <a:r>
              <a:rPr lang="it-IT" dirty="0" smtClean="0"/>
              <a:t>ERACLITO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40466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C’è un arché?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323528" y="126876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it-IT" sz="2400" b="1" dirty="0" smtClean="0"/>
              <a:t>30.</a:t>
            </a:r>
            <a:r>
              <a:rPr lang="it-IT" sz="2400" dirty="0" smtClean="0"/>
              <a:t> Quest'ordine, che è identico per tutte le cose, non lo fece nessuno degli Dei né gli uomini, ma era sempre ed è e sarà </a:t>
            </a:r>
            <a:r>
              <a:rPr lang="it-IT" sz="2400" b="1" dirty="0" smtClean="0">
                <a:solidFill>
                  <a:srgbClr val="FF0000"/>
                </a:solidFill>
              </a:rPr>
              <a:t>fuoco</a:t>
            </a:r>
            <a:r>
              <a:rPr lang="it-IT" sz="2400" dirty="0" smtClean="0"/>
              <a:t> eternamente vivo, che secondo misura si accende e secondo misura si spegne.</a:t>
            </a:r>
            <a:endParaRPr lang="it-IT" sz="2400" dirty="0"/>
          </a:p>
        </p:txBody>
      </p:sp>
      <p:pic>
        <p:nvPicPr>
          <p:cNvPr id="5122" name="Picture 2" descr="Risultati immagini per fuoco"/>
          <p:cNvPicPr>
            <a:picLocks noChangeAspect="1" noChangeArrowheads="1"/>
          </p:cNvPicPr>
          <p:nvPr/>
        </p:nvPicPr>
        <p:blipFill>
          <a:blip r:embed="rId2" cstate="print"/>
          <a:srcRect l="31185" r="12116"/>
          <a:stretch>
            <a:fillRect/>
          </a:stretch>
        </p:blipFill>
        <p:spPr bwMode="auto">
          <a:xfrm>
            <a:off x="5652120" y="1196752"/>
            <a:ext cx="2573829" cy="2122191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5508104" y="3429000"/>
            <a:ext cx="295232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2400" dirty="0" smtClean="0"/>
              <a:t>Il fuoco </a:t>
            </a:r>
            <a:r>
              <a:rPr lang="it-IT" sz="2400" u="sng" dirty="0" smtClean="0"/>
              <a:t>rappresenta</a:t>
            </a:r>
            <a:r>
              <a:rPr lang="it-IT" sz="2400" dirty="0" smtClean="0"/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il </a:t>
            </a:r>
            <a:r>
              <a:rPr lang="it-IT" sz="2400" b="1" dirty="0" smtClean="0"/>
              <a:t>divenire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il logos</a:t>
            </a:r>
            <a:endParaRPr lang="it-IT" sz="2400" dirty="0"/>
          </a:p>
        </p:txBody>
      </p:sp>
      <p:sp>
        <p:nvSpPr>
          <p:cNvPr id="6" name="Rettangolo 5"/>
          <p:cNvSpPr/>
          <p:nvPr/>
        </p:nvSpPr>
        <p:spPr>
          <a:xfrm>
            <a:off x="539552" y="450912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it-IT" sz="2400" i="1" dirty="0" smtClean="0"/>
              <a:t>(non possiamo individuare un vero e proprio “principio”: il mondo è sempre stato e sempre </a:t>
            </a:r>
            <a:r>
              <a:rPr lang="it-IT" sz="2400" i="1" dirty="0" err="1" smtClean="0"/>
              <a:t>sarà…</a:t>
            </a:r>
            <a:r>
              <a:rPr lang="it-IT" sz="2400" i="1" dirty="0" smtClean="0"/>
              <a:t>)</a:t>
            </a:r>
            <a:endParaRPr lang="it-IT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Risultati immagini per eraclito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323528" y="692696"/>
            <a:ext cx="3669871" cy="54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asellaDiTesto 2"/>
          <p:cNvSpPr txBox="1"/>
          <p:nvPr/>
        </p:nvSpPr>
        <p:spPr>
          <a:xfrm>
            <a:off x="4355976" y="476672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Efeso</a:t>
            </a:r>
            <a:r>
              <a:rPr lang="it-IT" sz="2400" dirty="0" smtClean="0"/>
              <a:t> </a:t>
            </a:r>
          </a:p>
          <a:p>
            <a:pPr algn="ctr"/>
            <a:r>
              <a:rPr lang="it-IT" sz="2400" dirty="0" smtClean="0"/>
              <a:t>(540/20 – 480/60 a.C.)</a:t>
            </a:r>
            <a:endParaRPr lang="it-IT" sz="2400" dirty="0"/>
          </a:p>
        </p:txBody>
      </p:sp>
      <p:pic>
        <p:nvPicPr>
          <p:cNvPr id="12292" name="Picture 4" descr="Risultati immagini per filosofi grecia cartina"/>
          <p:cNvPicPr>
            <a:picLocks noChangeAspect="1" noChangeArrowheads="1"/>
          </p:cNvPicPr>
          <p:nvPr/>
        </p:nvPicPr>
        <p:blipFill>
          <a:blip r:embed="rId3" cstate="print"/>
          <a:srcRect t="22185" b="16380"/>
          <a:stretch>
            <a:fillRect/>
          </a:stretch>
        </p:blipFill>
        <p:spPr bwMode="auto">
          <a:xfrm>
            <a:off x="4211960" y="1412776"/>
            <a:ext cx="4667638" cy="2142204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4355976" y="3789040"/>
            <a:ext cx="4392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 Aristocratico e ricco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Uomo altero, scontroso e sprezzante</a:t>
            </a:r>
          </a:p>
          <a:p>
            <a:endParaRPr lang="it-IT" sz="2400" dirty="0" smtClean="0"/>
          </a:p>
          <a:p>
            <a:r>
              <a:rPr lang="it-IT" sz="2400" dirty="0" smtClean="0"/>
              <a:t>Scrive </a:t>
            </a:r>
            <a:r>
              <a:rPr lang="it-IT" sz="2400" i="1" dirty="0" smtClean="0"/>
              <a:t>Sulla Natura </a:t>
            </a:r>
            <a:r>
              <a:rPr lang="it-IT" sz="2400" dirty="0" smtClean="0"/>
              <a:t>(479 a.C.), del quale ci restano </a:t>
            </a:r>
            <a:r>
              <a:rPr lang="it-IT" sz="2400" b="1" dirty="0" smtClean="0"/>
              <a:t>129</a:t>
            </a:r>
            <a:r>
              <a:rPr lang="it-IT" sz="2400" dirty="0" smtClean="0"/>
              <a:t> frammenti</a:t>
            </a:r>
            <a:endParaRPr lang="it-IT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59632" y="404664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 stile </a:t>
            </a:r>
            <a:r>
              <a:rPr lang="it-IT" sz="3600" b="1" dirty="0" smtClean="0"/>
              <a:t>aforistico</a:t>
            </a:r>
          </a:p>
          <a:p>
            <a:pPr algn="ctr"/>
            <a:r>
              <a:rPr lang="it-IT" sz="3600" dirty="0" smtClean="0"/>
              <a:t>+</a:t>
            </a:r>
            <a:endParaRPr lang="it-IT" sz="3600" dirty="0" smtClean="0"/>
          </a:p>
          <a:p>
            <a:pPr algn="ctr"/>
            <a:r>
              <a:rPr lang="it-IT" sz="3600" dirty="0" smtClean="0"/>
              <a:t> </a:t>
            </a:r>
            <a:r>
              <a:rPr lang="it-IT" sz="3600" dirty="0" smtClean="0"/>
              <a:t>atteggiamento quasi di </a:t>
            </a:r>
            <a:r>
              <a:rPr lang="it-IT" sz="3600" b="1" dirty="0" smtClean="0"/>
              <a:t>superiorità</a:t>
            </a:r>
          </a:p>
          <a:p>
            <a:pPr algn="ctr"/>
            <a:r>
              <a:rPr lang="it-IT" sz="3600" dirty="0" smtClean="0"/>
              <a:t>=</a:t>
            </a:r>
            <a:endParaRPr lang="it-IT" sz="3600" dirty="0" smtClean="0"/>
          </a:p>
          <a:p>
            <a:pPr algn="ctr"/>
            <a:endParaRPr lang="it-IT" sz="3600" dirty="0" smtClean="0"/>
          </a:p>
          <a:p>
            <a:pPr algn="ctr"/>
            <a:r>
              <a:rPr lang="it-IT" sz="3600" dirty="0" smtClean="0"/>
              <a:t>Eraclito “</a:t>
            </a:r>
            <a:r>
              <a:rPr lang="it-IT" sz="3600" b="1" dirty="0" smtClean="0"/>
              <a:t>l’oscuro</a:t>
            </a:r>
            <a:r>
              <a:rPr lang="it-IT" sz="3600" dirty="0" smtClean="0"/>
              <a:t>”</a:t>
            </a:r>
            <a:endParaRPr lang="it-IT" sz="3600" dirty="0"/>
          </a:p>
        </p:txBody>
      </p:sp>
      <p:pic>
        <p:nvPicPr>
          <p:cNvPr id="11266" name="Picture 2" descr="Risultati immagini per eracli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861048"/>
            <a:ext cx="1876425" cy="2657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 l="11454" t="16307" r="3959" b="6155"/>
          <a:stretch>
            <a:fillRect/>
          </a:stretch>
        </p:blipFill>
        <p:spPr bwMode="auto">
          <a:xfrm>
            <a:off x="1835696" y="4293096"/>
            <a:ext cx="6912768" cy="2376264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/>
        </p:nvSpPr>
        <p:spPr>
          <a:xfrm>
            <a:off x="467544" y="836712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/>
              <a:t>Tutte </a:t>
            </a:r>
            <a:r>
              <a:rPr lang="it-IT" sz="2400" b="1" dirty="0" smtClean="0"/>
              <a:t>le cose </a:t>
            </a:r>
            <a:r>
              <a:rPr lang="it-IT" sz="2400" dirty="0" smtClean="0"/>
              <a:t>divengono, </a:t>
            </a:r>
            <a:r>
              <a:rPr lang="it-IT" sz="2400" b="1" dirty="0" smtClean="0"/>
              <a:t>cambiano </a:t>
            </a:r>
            <a:r>
              <a:rPr lang="it-IT" sz="2400" b="1" dirty="0" smtClean="0"/>
              <a:t>in continuazione</a:t>
            </a:r>
            <a:r>
              <a:rPr lang="it-IT" sz="2400" dirty="0" smtClean="0"/>
              <a:t>, crescono, si trasformano, mutano.</a:t>
            </a:r>
            <a:endParaRPr lang="it-IT" sz="24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411760" y="1988840"/>
            <a:ext cx="417646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Realtà = </a:t>
            </a:r>
            <a:r>
              <a:rPr lang="it-IT" sz="2400" b="1" dirty="0" smtClean="0">
                <a:solidFill>
                  <a:srgbClr val="FF0000"/>
                </a:solidFill>
              </a:rPr>
              <a:t>DIVENIRE</a:t>
            </a:r>
            <a:r>
              <a:rPr lang="it-IT" sz="2400" dirty="0" smtClean="0"/>
              <a:t> (incessante)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251520" y="2852936"/>
            <a:ext cx="57606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/>
              <a:t>91.</a:t>
            </a:r>
            <a:r>
              <a:rPr lang="it-IT" sz="2000" dirty="0" smtClean="0"/>
              <a:t> Non si può discendere due volte nel medesimo fiume e non si può toccare due volte una sostanza mortale nel medesimo stato, ma </a:t>
            </a:r>
            <a:r>
              <a:rPr lang="it-IT" sz="2000" b="1" dirty="0" smtClean="0"/>
              <a:t>a causa dell'impetuosità e della velocità del mutamento</a:t>
            </a:r>
            <a:r>
              <a:rPr lang="it-IT" sz="2000" dirty="0" smtClean="0"/>
              <a:t> si disperde e si raccoglie, viene e va</a:t>
            </a:r>
            <a:endParaRPr lang="it-IT" sz="2000" dirty="0"/>
          </a:p>
        </p:txBody>
      </p:sp>
      <p:pic>
        <p:nvPicPr>
          <p:cNvPr id="10244" name="Picture 4" descr="Risultati immagini per eraclito panta re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102395">
            <a:off x="6449143" y="2450094"/>
            <a:ext cx="2233092" cy="108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 l="42335"/>
          <a:stretch>
            <a:fillRect/>
          </a:stretch>
        </p:blipFill>
        <p:spPr bwMode="auto">
          <a:xfrm>
            <a:off x="323528" y="2276872"/>
            <a:ext cx="2746276" cy="3505200"/>
          </a:xfrm>
          <a:prstGeom prst="rect">
            <a:avLst/>
          </a:prstGeom>
          <a:noFill/>
        </p:spPr>
      </p:pic>
      <p:sp>
        <p:nvSpPr>
          <p:cNvPr id="3" name="Rettangolo 2"/>
          <p:cNvSpPr/>
          <p:nvPr/>
        </p:nvSpPr>
        <p:spPr>
          <a:xfrm>
            <a:off x="1043608" y="62068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it-IT" sz="2400" dirty="0" smtClean="0"/>
              <a:t>49. Noi scendiamo e non scendiamo nello stesso fiume, </a:t>
            </a:r>
            <a:r>
              <a:rPr lang="it-IT" sz="2400" b="1" dirty="0" smtClean="0"/>
              <a:t>noi stessi siamo e non siamo</a:t>
            </a:r>
            <a:endParaRPr lang="it-IT" sz="24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347864" y="2780928"/>
            <a:ext cx="56166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Anche </a:t>
            </a:r>
            <a:r>
              <a:rPr lang="it-IT" sz="2400" b="1" dirty="0" smtClean="0">
                <a:solidFill>
                  <a:srgbClr val="FF0000"/>
                </a:solidFill>
              </a:rPr>
              <a:t>noi stessi </a:t>
            </a:r>
            <a:r>
              <a:rPr lang="it-IT" sz="2400" dirty="0" smtClean="0"/>
              <a:t>cambiamo in continuazione (per questo “siamo e non siamo”)</a:t>
            </a:r>
          </a:p>
          <a:p>
            <a:pPr algn="just">
              <a:buFontTx/>
              <a:buChar char="-"/>
            </a:pPr>
            <a:r>
              <a:rPr lang="it-IT" sz="2400" dirty="0" smtClean="0"/>
              <a:t>In questo momento non sono ciò che ero 5 anni fa, o anche solo qualche istante </a:t>
            </a:r>
            <a:r>
              <a:rPr lang="it-IT" sz="2400" dirty="0" err="1" smtClean="0"/>
              <a:t>fa…</a:t>
            </a:r>
            <a:endParaRPr lang="it-IT" sz="2400" dirty="0" smtClean="0"/>
          </a:p>
          <a:p>
            <a:pPr algn="just">
              <a:buFontTx/>
              <a:buChar char="-"/>
            </a:pPr>
            <a:r>
              <a:rPr lang="it-IT" sz="2400" dirty="0" smtClean="0"/>
              <a:t> </a:t>
            </a:r>
            <a:r>
              <a:rPr lang="it-IT" sz="2400" dirty="0" smtClean="0"/>
              <a:t>(</a:t>
            </a:r>
            <a:r>
              <a:rPr lang="it-IT" sz="2000" dirty="0" smtClean="0"/>
              <a:t>e allora cosa sono? in senso eracliteo, sono un processo, non qualcosa di statico</a:t>
            </a:r>
            <a:r>
              <a:rPr lang="it-IT" sz="2400" dirty="0" smtClean="0"/>
              <a:t>)</a:t>
            </a:r>
            <a:endParaRPr lang="it-IT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476672"/>
            <a:ext cx="73448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i="1" dirty="0" smtClean="0"/>
              <a:t>Dubbio </a:t>
            </a:r>
            <a:r>
              <a:rPr lang="it-IT" sz="2400" b="1" i="1" dirty="0" err="1" smtClean="0"/>
              <a:t>filosofico…</a:t>
            </a:r>
            <a:r>
              <a:rPr lang="it-IT" sz="2400" b="1" i="1" dirty="0" smtClean="0"/>
              <a:t> </a:t>
            </a:r>
            <a:r>
              <a:rPr lang="it-IT" sz="2400" b="1" i="1" dirty="0" smtClean="0"/>
              <a:t>il </a:t>
            </a:r>
            <a:r>
              <a:rPr lang="it-IT" sz="2400" b="1" i="1" dirty="0" smtClean="0"/>
              <a:t>paradosso della nave di </a:t>
            </a:r>
            <a:r>
              <a:rPr lang="it-IT" sz="2400" b="1" i="1" dirty="0" smtClean="0"/>
              <a:t>Teseo</a:t>
            </a:r>
          </a:p>
          <a:p>
            <a:pPr algn="just"/>
            <a:r>
              <a:rPr lang="it-IT" sz="2400" dirty="0" smtClean="0"/>
              <a:t> </a:t>
            </a:r>
          </a:p>
          <a:p>
            <a:pPr algn="just"/>
            <a:r>
              <a:rPr lang="it-IT" sz="2400" dirty="0" smtClean="0"/>
              <a:t>“</a:t>
            </a:r>
            <a:r>
              <a:rPr lang="it-IT" sz="2400" dirty="0" smtClean="0"/>
              <a:t>Il vascello sul quale Teseo si era imbarcato con gli altri giovani guerrieri, e che egli riportò trionfalmente ad Atene, era una galera a trenta remi, che gli Ateniesi conservarono fino ai tempi di Demetrio di Falera. Costoro ne asportarono i vecchi pezzi, via via che questi si deterioravano, e li sostituirono con dei pezzi nuovi che fissarono saldamente all’antica struttura, finché non rimase neppure un chiodo o una trave della nave originaria. Anche i filosofi, discutendo dei loro sofismi, citano questa nave come esempio di dubbio, e gli uni sostengono che si tratti sempre dello stesso vascello, gli altri che sia un vascello differente.” (Plutarco)</a:t>
            </a:r>
            <a:endParaRPr lang="it-IT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40466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C’è qualche regola dietro al divenire?</a:t>
            </a:r>
          </a:p>
          <a:p>
            <a:pPr algn="ctr"/>
            <a:r>
              <a:rPr lang="it-IT" sz="2400" b="1" dirty="0" smtClean="0"/>
              <a:t>Avviene tutto casualmente?</a:t>
            </a:r>
            <a:endParaRPr lang="it-IT" sz="24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11560" y="1556792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Il divenire è il </a:t>
            </a:r>
            <a:r>
              <a:rPr lang="it-IT" sz="2400" b="1" dirty="0" smtClean="0">
                <a:solidFill>
                  <a:srgbClr val="FF0000"/>
                </a:solidFill>
              </a:rPr>
              <a:t>passaggio</a:t>
            </a:r>
            <a:r>
              <a:rPr lang="it-IT" sz="2400" dirty="0" smtClean="0"/>
              <a:t> da una cosa al </a:t>
            </a:r>
            <a:r>
              <a:rPr lang="it-IT" sz="2400" b="1" dirty="0" smtClean="0"/>
              <a:t>suo </a:t>
            </a:r>
            <a:r>
              <a:rPr lang="it-IT" sz="2400" b="1" dirty="0" smtClean="0">
                <a:solidFill>
                  <a:srgbClr val="FF0000"/>
                </a:solidFill>
              </a:rPr>
              <a:t>opposto</a:t>
            </a:r>
            <a:r>
              <a:rPr lang="it-IT" sz="2400" dirty="0" smtClean="0"/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Luce/tenebra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Caldo/freddo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Notte/giorno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Bambino/vecchio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dirty="0" smtClean="0"/>
              <a:t>…</a:t>
            </a:r>
          </a:p>
          <a:p>
            <a:pPr algn="just"/>
            <a:endParaRPr lang="it-IT" sz="1200" dirty="0" smtClean="0"/>
          </a:p>
          <a:p>
            <a:pPr algn="just"/>
            <a:endParaRPr lang="it-IT" sz="2400" dirty="0" smtClean="0"/>
          </a:p>
        </p:txBody>
      </p:sp>
      <p:pic>
        <p:nvPicPr>
          <p:cNvPr id="8196" name="Picture 4" descr="Risultati immagini per equilibrio oppos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420888"/>
            <a:ext cx="4524400" cy="39384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83671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Potremmo dire dunque che il divenire è </a:t>
            </a:r>
            <a:r>
              <a:rPr lang="it-IT" sz="2400" b="1" dirty="0" smtClean="0">
                <a:solidFill>
                  <a:srgbClr val="FF0000"/>
                </a:solidFill>
              </a:rPr>
              <a:t>lotta</a:t>
            </a:r>
            <a:r>
              <a:rPr lang="it-IT" sz="2400" b="1" dirty="0" smtClean="0"/>
              <a:t> tra </a:t>
            </a:r>
            <a:r>
              <a:rPr lang="it-IT" sz="2400" b="1" dirty="0" err="1" smtClean="0"/>
              <a:t>contrari</a:t>
            </a:r>
            <a:r>
              <a:rPr lang="it-IT" sz="2400" dirty="0" err="1" smtClean="0"/>
              <a:t>…</a:t>
            </a:r>
            <a:endParaRPr lang="it-IT" sz="2400" b="1" dirty="0" smtClean="0">
              <a:solidFill>
                <a:srgbClr val="FF000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7544" y="162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53</a:t>
            </a:r>
            <a:r>
              <a:rPr lang="it-IT" dirty="0" smtClean="0"/>
              <a:t>. </a:t>
            </a:r>
            <a:r>
              <a:rPr lang="it-IT" u="sng" dirty="0" err="1" smtClean="0"/>
              <a:t>Pólemos</a:t>
            </a:r>
            <a:r>
              <a:rPr lang="it-IT" dirty="0" smtClean="0"/>
              <a:t> (la guerra) è padre di tutte le cose, di tutte </a:t>
            </a:r>
            <a:r>
              <a:rPr lang="it-IT" dirty="0" smtClean="0"/>
              <a:t>re […]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4932040" y="1556792"/>
            <a:ext cx="4211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80.</a:t>
            </a:r>
            <a:r>
              <a:rPr lang="it-IT" dirty="0" smtClean="0"/>
              <a:t> Bisogna però sapere che la </a:t>
            </a:r>
            <a:r>
              <a:rPr lang="it-IT" u="sng" dirty="0" smtClean="0"/>
              <a:t>guerra</a:t>
            </a:r>
            <a:r>
              <a:rPr lang="it-IT" dirty="0" smtClean="0"/>
              <a:t> è comune, che la giustizia è contesa e che tutto accade secondo contesa e necessità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321297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… ma è una lotta che cerca l’equilibrio, </a:t>
            </a:r>
            <a:r>
              <a:rPr lang="it-IT" sz="2400" b="1" dirty="0" smtClean="0">
                <a:solidFill>
                  <a:srgbClr val="FF0000"/>
                </a:solidFill>
              </a:rPr>
              <a:t>l’armonia</a:t>
            </a:r>
            <a:r>
              <a:rPr lang="it-IT" sz="2400" dirty="0" smtClean="0"/>
              <a:t>, l’ordine</a:t>
            </a:r>
          </a:p>
          <a:p>
            <a:pPr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400" dirty="0" smtClean="0"/>
              <a:t>Non posso pensare a una cosa o definirla se non penso anche al suo opposto: non posso definire il caldo senza il freddo ecc.</a:t>
            </a:r>
          </a:p>
          <a:p>
            <a:pPr algn="just"/>
            <a:r>
              <a:rPr lang="it-IT" sz="2400" dirty="0" smtClean="0"/>
              <a:t>I </a:t>
            </a:r>
            <a:r>
              <a:rPr lang="it-IT" sz="2400" b="1" dirty="0" smtClean="0"/>
              <a:t>contrari</a:t>
            </a:r>
            <a:r>
              <a:rPr lang="it-IT" sz="2400" dirty="0" smtClean="0"/>
              <a:t> sono dunque </a:t>
            </a:r>
            <a:r>
              <a:rPr lang="it-IT" sz="2400" b="1" dirty="0" smtClean="0"/>
              <a:t>strettamente </a:t>
            </a:r>
            <a:r>
              <a:rPr lang="it-IT" sz="2400" b="1" dirty="0" smtClean="0">
                <a:solidFill>
                  <a:srgbClr val="FF0000"/>
                </a:solidFill>
              </a:rPr>
              <a:t>legati</a:t>
            </a:r>
          </a:p>
          <a:p>
            <a:pPr algn="just"/>
            <a:endParaRPr lang="it-IT" sz="24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7544" y="5316597"/>
            <a:ext cx="6984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60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Una e la stessa è la via all'in su e la via all'in giù.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11760" y="5687090"/>
            <a:ext cx="5652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88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La stessa cosa sono il vivente e il morto, lo sveglio e il dormiente, il giovane e il vecchio: questi infatti mutando son quelli e quelli mutando son questi.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40466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L’equilibrio tra gli opposti è casuale?</a:t>
            </a:r>
            <a:endParaRPr lang="it-IT" sz="2400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95536" y="1052736"/>
            <a:ext cx="377991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Di questo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lógos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che è sempre gli uomini non hanno intelligenza, sia prima di averlo ascoltato sia subito dopo averlo ascoltato; benché infatti </a:t>
            </a:r>
            <a:r>
              <a:rPr kumimoji="0" lang="it-IT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tutte le cose accadano secondo lo stesso </a:t>
            </a:r>
            <a:r>
              <a:rPr kumimoji="0" lang="it-IT" sz="16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lógos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essi assomigliano a persone inesperte, pur provandosi in parole ed in opere tali quali sono quelle che io spiego, distinguendo secondo natura ciascuna cosa e dicendo com'è. Ma agli altri uomini rimane celato ciò che fanno da svegli, allo stesso modo che non sono coscienti di ciò che fanno dormendo.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Bisogna dunque seguire ciò è comune. Ma pur essendo questo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lógos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comune, la maggior parte degli uomini vive come se avesse un propria e particolare saggezza.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50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Ascoltando </a:t>
            </a:r>
            <a:r>
              <a:rPr kumimoji="0" lang="it-IT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non me, ma il logos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è saggio convenire che tutto è uno.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148064" y="1124744"/>
            <a:ext cx="3312368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LOGOS</a:t>
            </a:r>
          </a:p>
          <a:p>
            <a:pPr algn="ctr"/>
            <a:r>
              <a:rPr lang="it-IT" sz="2400" dirty="0" smtClean="0"/>
              <a:t>=</a:t>
            </a:r>
          </a:p>
          <a:p>
            <a:pPr algn="ctr">
              <a:buFont typeface="Arial" pitchFamily="34" charset="0"/>
              <a:buChar char="•"/>
            </a:pPr>
            <a:r>
              <a:rPr lang="it-IT" sz="2400" dirty="0" smtClean="0"/>
              <a:t> Ragione profonda (e interna) delle cose</a:t>
            </a:r>
          </a:p>
          <a:p>
            <a:pPr algn="ctr">
              <a:buFont typeface="Arial" pitchFamily="34" charset="0"/>
              <a:buChar char="•"/>
            </a:pPr>
            <a:r>
              <a:rPr lang="it-IT" sz="2400" dirty="0" smtClean="0"/>
              <a:t> Intelligenza ordinatrice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499992" y="515719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Ma gli uomini sono “dormienti”, non ascoltano il </a:t>
            </a:r>
            <a:r>
              <a:rPr lang="it-IT" sz="2400" i="1" dirty="0" err="1" smtClean="0"/>
              <a:t>logos</a:t>
            </a:r>
            <a:r>
              <a:rPr lang="it-IT" sz="2400" dirty="0" err="1" smtClean="0"/>
              <a:t>…</a:t>
            </a:r>
            <a:endParaRPr lang="it-IT" sz="2400" b="1" dirty="0" smtClean="0">
              <a:solidFill>
                <a:srgbClr val="FF0000"/>
              </a:solidFill>
            </a:endParaRPr>
          </a:p>
        </p:txBody>
      </p:sp>
      <p:pic>
        <p:nvPicPr>
          <p:cNvPr id="6147" name="Picture 3" descr="Risultati immagini per dormire paperi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013176"/>
            <a:ext cx="1730896" cy="1570171"/>
          </a:xfrm>
          <a:prstGeom prst="rect">
            <a:avLst/>
          </a:prstGeom>
          <a:noFill/>
        </p:spPr>
      </p:pic>
      <p:sp>
        <p:nvSpPr>
          <p:cNvPr id="7" name="Rettangolo 6"/>
          <p:cNvSpPr/>
          <p:nvPr/>
        </p:nvSpPr>
        <p:spPr>
          <a:xfrm>
            <a:off x="4355976" y="3429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41</a:t>
            </a:r>
            <a:r>
              <a:rPr lang="it-IT" dirty="0" smtClean="0"/>
              <a:t>. Esiste una sola sapienza: riconoscere </a:t>
            </a:r>
            <a:r>
              <a:rPr lang="it-IT" u="sng" dirty="0" smtClean="0"/>
              <a:t>l'intelligenza che governa tutte le cose attraverso tutte le cose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f1023264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7851d254-ce09-43b6-8d90-072588e7901c">english</DirectSourceMarket>
    <ApprovalStatus xmlns="7851d254-ce09-43b6-8d90-072588e7901c">InProgress</ApprovalStatus>
    <MarketSpecific xmlns="7851d254-ce09-43b6-8d90-072588e7901c">false</MarketSpecific>
    <PrimaryImageGen xmlns="7851d254-ce09-43b6-8d90-072588e7901c">true</PrimaryImageGen>
    <ThumbnailAssetId xmlns="7851d254-ce09-43b6-8d90-072588e7901c" xsi:nil="true"/>
    <LegacyData xmlns="7851d254-ce09-43b6-8d90-072588e7901c">ListingID:;Manager:;BuildStatus:None;MockupPath:</LegacyData>
    <TPFriendlyName xmlns="7851d254-ce09-43b6-8d90-072588e7901c">Modello struttura (tema Raccoglitore)</TPFriendlyName>
    <NumericId xmlns="7851d254-ce09-43b6-8d90-072588e7901c">-1</NumericId>
    <BusinessGroup xmlns="7851d254-ce09-43b6-8d90-072588e7901c" xsi:nil="true"/>
    <SourceTitle xmlns="7851d254-ce09-43b6-8d90-072588e7901c">Modello struttura (tema Raccoglitore)</SourceTitle>
    <APEditor xmlns="7851d254-ce09-43b6-8d90-072588e7901c">
      <UserInfo>
        <DisplayName>EUROPE\v-kristf</DisplayName>
        <AccountId>56</AccountId>
        <AccountType/>
      </UserInfo>
    </APEditor>
    <OpenTemplate xmlns="7851d254-ce09-43b6-8d90-072588e7901c">true</OpenTemplate>
    <UALocComments xmlns="7851d254-ce09-43b6-8d90-072588e7901c" xsi:nil="true"/>
    <ParentAssetId xmlns="7851d254-ce09-43b6-8d90-072588e7901c" xsi:nil="true"/>
    <PublishStatusLookup xmlns="7851d254-ce09-43b6-8d90-072588e7901c">
      <Value>241758</Value>
      <Value>419268</Value>
    </PublishStatusLookup>
    <LastPublishResultLookup xmlns="7851d254-ce09-43b6-8d90-072588e7901c" xsi:nil="true"/>
    <IntlLangReviewDate xmlns="7851d254-ce09-43b6-8d90-072588e7901c" xsi:nil="true"/>
    <MachineTranslated xmlns="7851d254-ce09-43b6-8d90-072588e7901c">false</MachineTranslated>
    <Providers xmlns="7851d254-ce09-43b6-8d90-072588e7901c" xsi:nil="true"/>
    <OriginalSourceMarket xmlns="7851d254-ce09-43b6-8d90-072588e7901c">english</OriginalSourceMarket>
    <TPInstallLocation xmlns="7851d254-ce09-43b6-8d90-072588e7901c">{My Templates}</TPInstallLocation>
    <ClipArtFilename xmlns="7851d254-ce09-43b6-8d90-072588e7901c" xsi:nil="true"/>
    <APDescription xmlns="7851d254-ce09-43b6-8d90-072588e7901c" xsi:nil="true"/>
    <ContentItem xmlns="7851d254-ce09-43b6-8d90-072588e7901c" xsi:nil="true"/>
    <APAuthor xmlns="7851d254-ce09-43b6-8d90-072588e7901c">
      <UserInfo>
        <DisplayName>EUROPE\v-kristf</DisplayName>
        <AccountId>56</AccountId>
        <AccountType/>
      </UserInfo>
    </APAuthor>
    <TPCommandLine xmlns="7851d254-ce09-43b6-8d90-072588e7901c">{PP} /n {FilePath}</TPCommandLine>
    <TPAppVersion xmlns="7851d254-ce09-43b6-8d90-072588e7901c">12</TPAppVersion>
    <PublishTargets xmlns="7851d254-ce09-43b6-8d90-072588e7901c">OfficeOnline</PublishTargets>
    <EditorialStatus xmlns="7851d254-ce09-43b6-8d90-072588e7901c" xsi:nil="true"/>
    <TPLaunchHelpLinkType xmlns="7851d254-ce09-43b6-8d90-072588e7901c" xsi:nil="true"/>
    <LastModifiedDateTime xmlns="7851d254-ce09-43b6-8d90-072588e7901c" xsi:nil="true"/>
    <TimesCloned xmlns="7851d254-ce09-43b6-8d90-072588e7901c" xsi:nil="true"/>
    <FriendlyTitle xmlns="7851d254-ce09-43b6-8d90-072588e7901c" xsi:nil="true"/>
    <LastHandOff xmlns="7851d254-ce09-43b6-8d90-072588e7901c" xsi:nil="true"/>
    <AcquiredFrom xmlns="7851d254-ce09-43b6-8d90-072588e7901c" xsi:nil="true"/>
    <Provider xmlns="7851d254-ce09-43b6-8d90-072588e7901c" xsi:nil="true"/>
    <AssetStart xmlns="7851d254-ce09-43b6-8d90-072588e7901c">2010-01-22T19:46:00+00:00</AssetStart>
    <UACurrentWords xmlns="7851d254-ce09-43b6-8d90-072588e7901c">0</UACurrentWords>
    <UALocRecommendation xmlns="7851d254-ce09-43b6-8d90-072588e7901c">Localize</UALocRecommendation>
    <Manager xmlns="7851d254-ce09-43b6-8d90-072588e7901c" xsi:nil="true"/>
    <TPClientViewer xmlns="7851d254-ce09-43b6-8d90-072588e7901c" xsi:nil="true"/>
    <ArtSampleDocs xmlns="7851d254-ce09-43b6-8d90-072588e7901c" xsi:nil="true"/>
    <IsDeleted xmlns="7851d254-ce09-43b6-8d90-072588e7901c">false</IsDeleted>
    <UANotes xmlns="7851d254-ce09-43b6-8d90-072588e7901c" xsi:nil="true"/>
    <ShowIn xmlns="7851d254-ce09-43b6-8d90-072588e7901c">On Web no search</ShowIn>
    <OOCacheId xmlns="7851d254-ce09-43b6-8d90-072588e7901c" xsi:nil="true"/>
    <CSXHash xmlns="7851d254-ce09-43b6-8d90-072588e7901c" xsi:nil="true"/>
    <TemplateStatus xmlns="7851d254-ce09-43b6-8d90-072588e7901c" xsi:nil="true"/>
    <Downloads xmlns="7851d254-ce09-43b6-8d90-072588e7901c">0</Downloads>
    <VoteCount xmlns="7851d254-ce09-43b6-8d90-072588e7901c" xsi:nil="true"/>
    <DSATActionTaken xmlns="7851d254-ce09-43b6-8d90-072588e7901c" xsi:nil="true"/>
    <CSXSubmissionMarket xmlns="7851d254-ce09-43b6-8d90-072588e7901c" xsi:nil="true"/>
    <AssetExpire xmlns="7851d254-ce09-43b6-8d90-072588e7901c">2100-01-01T00:00:00+00:00</AssetExpire>
    <EditorialTags xmlns="7851d254-ce09-43b6-8d90-072588e7901c" xsi:nil="true"/>
    <SubmitterId xmlns="7851d254-ce09-43b6-8d90-072588e7901c" xsi:nil="true"/>
    <TPExecutable xmlns="7851d254-ce09-43b6-8d90-072588e7901c" xsi:nil="true"/>
    <AssetType xmlns="7851d254-ce09-43b6-8d90-072588e7901c">TP</AssetType>
    <ApprovalLog xmlns="7851d254-ce09-43b6-8d90-072588e7901c" xsi:nil="true"/>
    <CSXUpdate xmlns="7851d254-ce09-43b6-8d90-072588e7901c">false</CSXUpdate>
    <CSXSubmissionDate xmlns="7851d254-ce09-43b6-8d90-072588e7901c" xsi:nil="true"/>
    <BugNumber xmlns="7851d254-ce09-43b6-8d90-072588e7901c" xsi:nil="true"/>
    <TPComponent xmlns="7851d254-ce09-43b6-8d90-072588e7901c">PPTFiles</TPComponent>
    <Milestone xmlns="7851d254-ce09-43b6-8d90-072588e7901c" xsi:nil="true"/>
    <OriginAsset xmlns="7851d254-ce09-43b6-8d90-072588e7901c" xsi:nil="true"/>
    <AssetId xmlns="7851d254-ce09-43b6-8d90-072588e7901c">TP010232646</AssetId>
    <TPLaunchHelpLink xmlns="7851d254-ce09-43b6-8d90-072588e7901c" xsi:nil="true"/>
    <TPApplication xmlns="7851d254-ce09-43b6-8d90-072588e7901c">PowerPoint</TPApplication>
    <IntlLocPriority xmlns="7851d254-ce09-43b6-8d90-072588e7901c" xsi:nil="true"/>
    <PolicheckWords xmlns="7851d254-ce09-43b6-8d90-072588e7901c" xsi:nil="true"/>
    <HandoffToMSDN xmlns="7851d254-ce09-43b6-8d90-072588e7901c" xsi:nil="true"/>
    <PlannedPubDate xmlns="7851d254-ce09-43b6-8d90-072588e7901c" xsi:nil="true"/>
    <IntlLangReviewer xmlns="7851d254-ce09-43b6-8d90-072588e7901c" xsi:nil="true"/>
    <CrawlForDependencies xmlns="7851d254-ce09-43b6-8d90-072588e7901c">false</CrawlForDependencies>
    <TrustLevel xmlns="7851d254-ce09-43b6-8d90-072588e7901c">1 Microsoft Managed Content</TrustLevel>
    <IsSearchable xmlns="7851d254-ce09-43b6-8d90-072588e7901c">false</IsSearchable>
    <TPNamespace xmlns="7851d254-ce09-43b6-8d90-072588e7901c" xsi:nil="true"/>
    <TemplateTemplateType xmlns="7851d254-ce09-43b6-8d90-072588e7901c">PowerPoint - Design Templt 12 Default</TemplateTemplateType>
    <Markets xmlns="7851d254-ce09-43b6-8d90-072588e7901c"/>
    <OutputCachingOn xmlns="7851d254-ce09-43b6-8d90-072588e7901c">false</OutputCachingOn>
    <IntlLangReview xmlns="7851d254-ce09-43b6-8d90-072588e7901c" xsi:nil="true"/>
    <UAProjectedTotalWords xmlns="7851d254-ce09-43b6-8d90-072588e7901c" xsi:nil="true"/>
    <CampaignTagsTaxHTField0 xmlns="7851d254-ce09-43b6-8d90-072588e7901c">
      <Terms xmlns="http://schemas.microsoft.com/office/infopath/2007/PartnerControls"/>
    </CampaignTagsTaxHTField0>
    <LocPublishedDependentAssetsLookup xmlns="7851d254-ce09-43b6-8d90-072588e7901c" xsi:nil="true"/>
    <LocOverallLocStatusLookup xmlns="7851d254-ce09-43b6-8d90-072588e7901c" xsi:nil="true"/>
    <InternalTagsTaxHTField0 xmlns="7851d254-ce09-43b6-8d90-072588e7901c">
      <Terms xmlns="http://schemas.microsoft.com/office/infopath/2007/PartnerControls"/>
    </InternalTagsTaxHTField0>
    <LocComments xmlns="7851d254-ce09-43b6-8d90-072588e7901c" xsi:nil="true"/>
    <LocProcessedForMarketsLookup xmlns="7851d254-ce09-43b6-8d90-072588e7901c" xsi:nil="true"/>
    <ScenarioTagsTaxHTField0 xmlns="7851d254-ce09-43b6-8d90-072588e7901c">
      <Terms xmlns="http://schemas.microsoft.com/office/infopath/2007/PartnerControls"/>
    </ScenarioTagsTaxHTField0>
    <LocLastLocAttemptVersionTypeLookup xmlns="7851d254-ce09-43b6-8d90-072588e7901c" xsi:nil="true"/>
    <LocOverallPublishStatusLookup xmlns="7851d254-ce09-43b6-8d90-072588e7901c" xsi:nil="true"/>
    <LocPublishedLinkedAssetsLookup xmlns="7851d254-ce09-43b6-8d90-072588e7901c" xsi:nil="true"/>
    <TaxCatchAll xmlns="7851d254-ce09-43b6-8d90-072588e7901c"/>
    <LocRecommendedHandoff xmlns="7851d254-ce09-43b6-8d90-072588e7901c" xsi:nil="true"/>
    <LocProcessedForHandoffsLookup xmlns="7851d254-ce09-43b6-8d90-072588e7901c" xsi:nil="true"/>
    <LocOverallHandbackStatusLookup xmlns="7851d254-ce09-43b6-8d90-072588e7901c" xsi:nil="true"/>
    <LocNewPublishedVersionLookup xmlns="7851d254-ce09-43b6-8d90-072588e7901c" xsi:nil="true"/>
    <BlockPublish xmlns="7851d254-ce09-43b6-8d90-072588e7901c" xsi:nil="true"/>
    <LocManualTestRequired xmlns="7851d254-ce09-43b6-8d90-072588e7901c" xsi:nil="true"/>
    <LocalizationTagsTaxHTField0 xmlns="7851d254-ce09-43b6-8d90-072588e7901c">
      <Terms xmlns="http://schemas.microsoft.com/office/infopath/2007/PartnerControls"/>
    </LocalizationTagsTaxHTField0>
    <LocLastLocAttemptVersionLookup xmlns="7851d254-ce09-43b6-8d90-072588e7901c">65332</LocLastLocAttemptVersionLookup>
    <FeatureTagsTaxHTField0 xmlns="7851d254-ce09-43b6-8d90-072588e7901c">
      <Terms xmlns="http://schemas.microsoft.com/office/infopath/2007/PartnerControls"/>
    </FeatureTagsTaxHTField0>
    <LocOverallPreviewStatusLookup xmlns="7851d254-ce09-43b6-8d90-072588e7901c" xsi:nil="true"/>
    <RecommendationsModifier xmlns="7851d254-ce09-43b6-8d90-072588e7901c" xsi:nil="true"/>
    <OriginalRelease xmlns="7851d254-ce09-43b6-8d90-072588e7901c">14</OriginalRelease>
    <LocMarketGroupTiers2 xmlns="7851d254-ce09-43b6-8d90-072588e7901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B888328A8731147A9E2416CA6C7A65B0400DC6FA6ECFB23F54F9F45EE586A6D0A65" ma:contentTypeVersion="56" ma:contentTypeDescription="Create a new document." ma:contentTypeScope="" ma:versionID="c97688fe8962075e95d1f794ee1b82d8">
  <xsd:schema xmlns:xsd="http://www.w3.org/2001/XMLSchema" xmlns:xs="http://www.w3.org/2001/XMLSchema" xmlns:p="http://schemas.microsoft.com/office/2006/metadata/properties" xmlns:ns2="7851d254-ce09-43b6-8d90-072588e7901c" targetNamespace="http://schemas.microsoft.com/office/2006/metadata/properties" ma:root="true" ma:fieldsID="c225bda33905c745071d9d8b7e170627" ns2:_="">
    <xsd:import namespace="7851d254-ce09-43b6-8d90-072588e7901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1d254-ce09-43b6-8d90-072588e7901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9ebba19d-2be4-461d-87e9-c05e5ebbf56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C164E808-44FA-4F5F-91C3-AF5B09309907}" ma:internalName="CSXSubmissionMarket" ma:readOnly="false" ma:showField="MarketName" ma:web="7851d254-ce09-43b6-8d90-072588e7901c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0c66e03a-b58b-4d86-891b-8e445e1562f0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AD356C7F-0981-4C41-B229-50D503AAD5E8}" ma:internalName="InProjectListLookup" ma:readOnly="true" ma:showField="InProjectLis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575b5594-eef4-4833-b257-601720e535bd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AD356C7F-0981-4C41-B229-50D503AAD5E8}" ma:internalName="LastCompleteVersionLookup" ma:readOnly="true" ma:showField="LastComplete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AD356C7F-0981-4C41-B229-50D503AAD5E8}" ma:internalName="LastPreviewErrorLookup" ma:readOnly="true" ma:showField="LastPreviewError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AD356C7F-0981-4C41-B229-50D503AAD5E8}" ma:internalName="LastPreviewResultLookup" ma:readOnly="true" ma:showField="LastPreviewResul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AD356C7F-0981-4C41-B229-50D503AAD5E8}" ma:internalName="LastPreviewAttemptDateLookup" ma:readOnly="true" ma:showField="LastPreviewAttemptDat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AD356C7F-0981-4C41-B229-50D503AAD5E8}" ma:internalName="LastPreviewedByLookup" ma:readOnly="true" ma:showField="LastPreviewedBy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AD356C7F-0981-4C41-B229-50D503AAD5E8}" ma:internalName="LastPreviewTimeLookup" ma:readOnly="true" ma:showField="LastPreviewTi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AD356C7F-0981-4C41-B229-50D503AAD5E8}" ma:internalName="LastPreviewVersionLookup" ma:readOnly="true" ma:showField="LastPreview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AD356C7F-0981-4C41-B229-50D503AAD5E8}" ma:internalName="LastPublishErrorLookup" ma:readOnly="true" ma:showField="LastPublishError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AD356C7F-0981-4C41-B229-50D503AAD5E8}" ma:internalName="LastPublishResultLookup" ma:readOnly="true" ma:showField="LastPublishResul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AD356C7F-0981-4C41-B229-50D503AAD5E8}" ma:internalName="LastPublishAttemptDateLookup" ma:readOnly="true" ma:showField="LastPublishAttemptDat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AD356C7F-0981-4C41-B229-50D503AAD5E8}" ma:internalName="LastPublishedByLookup" ma:readOnly="true" ma:showField="LastPublishedBy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AD356C7F-0981-4C41-B229-50D503AAD5E8}" ma:internalName="LastPublishTimeLookup" ma:readOnly="true" ma:showField="LastPublishTi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AD356C7F-0981-4C41-B229-50D503AAD5E8}" ma:internalName="LastPublishVersionLookup" ma:readOnly="true" ma:showField="LastPublish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17F96094-CC23-4712-BE97-DE1DD51648A2}" ma:internalName="LocLastLocAttemptVersionLookup" ma:readOnly="false" ma:showField="LastLocAttemptVersion" ma:web="7851d254-ce09-43b6-8d90-072588e7901c">
      <xsd:simpleType>
        <xsd:restriction base="dms:Lookup"/>
      </xsd:simpleType>
    </xsd:element>
    <xsd:element name="LocLastLocAttemptVersionTypeLookup" ma:index="71" nillable="true" ma:displayName="Loc Last Loc Attempt Version Type" ma:default="" ma:list="{17F96094-CC23-4712-BE97-DE1DD51648A2}" ma:internalName="LocLastLocAttemptVersionTypeLookup" ma:readOnly="true" ma:showField="LastLocAttemptVersionType" ma:web="7851d254-ce09-43b6-8d90-072588e7901c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17F96094-CC23-4712-BE97-DE1DD51648A2}" ma:internalName="LocNewPublishedVersionLookup" ma:readOnly="true" ma:showField="NewPublishedVersion" ma:web="7851d254-ce09-43b6-8d90-072588e7901c">
      <xsd:simpleType>
        <xsd:restriction base="dms:Lookup"/>
      </xsd:simpleType>
    </xsd:element>
    <xsd:element name="LocOverallHandbackStatusLookup" ma:index="75" nillable="true" ma:displayName="Loc Overall Handback Status" ma:default="" ma:list="{17F96094-CC23-4712-BE97-DE1DD51648A2}" ma:internalName="LocOverallHandbackStatusLookup" ma:readOnly="true" ma:showField="OverallHandbackStatus" ma:web="7851d254-ce09-43b6-8d90-072588e7901c">
      <xsd:simpleType>
        <xsd:restriction base="dms:Lookup"/>
      </xsd:simpleType>
    </xsd:element>
    <xsd:element name="LocOverallLocStatusLookup" ma:index="76" nillable="true" ma:displayName="Loc Overall Localize Status" ma:default="" ma:list="{17F96094-CC23-4712-BE97-DE1DD51648A2}" ma:internalName="LocOverallLocStatusLookup" ma:readOnly="true" ma:showField="OverallLocStatus" ma:web="7851d254-ce09-43b6-8d90-072588e7901c">
      <xsd:simpleType>
        <xsd:restriction base="dms:Lookup"/>
      </xsd:simpleType>
    </xsd:element>
    <xsd:element name="LocOverallPreviewStatusLookup" ma:index="77" nillable="true" ma:displayName="Loc Overall Preview Status" ma:default="" ma:list="{17F96094-CC23-4712-BE97-DE1DD51648A2}" ma:internalName="LocOverallPreviewStatusLookup" ma:readOnly="true" ma:showField="OverallPreviewStatus" ma:web="7851d254-ce09-43b6-8d90-072588e7901c">
      <xsd:simpleType>
        <xsd:restriction base="dms:Lookup"/>
      </xsd:simpleType>
    </xsd:element>
    <xsd:element name="LocOverallPublishStatusLookup" ma:index="78" nillable="true" ma:displayName="Loc Overall Publish Status" ma:default="" ma:list="{17F96094-CC23-4712-BE97-DE1DD51648A2}" ma:internalName="LocOverallPublishStatusLookup" ma:readOnly="true" ma:showField="OverallPublishStatus" ma:web="7851d254-ce09-43b6-8d90-072588e7901c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17F96094-CC23-4712-BE97-DE1DD51648A2}" ma:internalName="LocProcessedForHandoffsLookup" ma:readOnly="true" ma:showField="ProcessedForHandoffs" ma:web="7851d254-ce09-43b6-8d90-072588e7901c">
      <xsd:simpleType>
        <xsd:restriction base="dms:Lookup"/>
      </xsd:simpleType>
    </xsd:element>
    <xsd:element name="LocProcessedForMarketsLookup" ma:index="81" nillable="true" ma:displayName="Loc Processed For Markets" ma:default="" ma:list="{17F96094-CC23-4712-BE97-DE1DD51648A2}" ma:internalName="LocProcessedForMarketsLookup" ma:readOnly="true" ma:showField="ProcessedForMarkets" ma:web="7851d254-ce09-43b6-8d90-072588e7901c">
      <xsd:simpleType>
        <xsd:restriction base="dms:Lookup"/>
      </xsd:simpleType>
    </xsd:element>
    <xsd:element name="LocPublishedDependentAssetsLookup" ma:index="82" nillable="true" ma:displayName="Loc Published Dependent Assets" ma:default="" ma:list="{17F96094-CC23-4712-BE97-DE1DD51648A2}" ma:internalName="LocPublishedDependentAssetsLookup" ma:readOnly="true" ma:showField="PublishedDependentAssets" ma:web="7851d254-ce09-43b6-8d90-072588e7901c">
      <xsd:simpleType>
        <xsd:restriction base="dms:Lookup"/>
      </xsd:simpleType>
    </xsd:element>
    <xsd:element name="LocPublishedLinkedAssetsLookup" ma:index="83" nillable="true" ma:displayName="Loc Published Linked Assets" ma:default="" ma:list="{17F96094-CC23-4712-BE97-DE1DD51648A2}" ma:internalName="LocPublishedLinkedAssetsLookup" ma:readOnly="true" ma:showField="PublishedLinkedAssets" ma:web="7851d254-ce09-43b6-8d90-072588e7901c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b1ddce1b-f703-4c9f-819c-e88ccecfe8e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C164E808-44FA-4F5F-91C3-AF5B09309907}" ma:internalName="Markets" ma:readOnly="false" ma:showField="MarketNa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AD356C7F-0981-4C41-B229-50D503AAD5E8}" ma:internalName="NumOfRatingsLookup" ma:readOnly="true" ma:showField="NumOfRatings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AD356C7F-0981-4C41-B229-50D503AAD5E8}" ma:internalName="PublishStatusLookup" ma:readOnly="false" ma:showField="PublishStatus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3f195d06-aec0-4d35-9b7e-8061da1a138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73ff1703-6c3c-47c1-ae53-2bc507bafe3b}" ma:internalName="TaxCatchAll" ma:showField="CatchAllData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73ff1703-6c3c-47c1-ae53-2bc507bafe3b}" ma:internalName="TaxCatchAllLabel" ma:readOnly="true" ma:showField="CatchAllDataLabel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DD540E-65CC-44C1-9E85-3F2A01B1CD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137314-BACE-41BB-B3CA-D06F8EBE0347}">
  <ds:schemaRefs>
    <ds:schemaRef ds:uri="http://schemas.microsoft.com/office/2006/metadata/properties"/>
    <ds:schemaRef ds:uri="http://schemas.microsoft.com/office/infopath/2007/PartnerControls"/>
    <ds:schemaRef ds:uri="7851d254-ce09-43b6-8d90-072588e7901c"/>
  </ds:schemaRefs>
</ds:datastoreItem>
</file>

<file path=customXml/itemProps3.xml><?xml version="1.0" encoding="utf-8"?>
<ds:datastoreItem xmlns:ds="http://schemas.openxmlformats.org/officeDocument/2006/customXml" ds:itemID="{04F35A22-2911-4926-9AFE-3B0512CBC6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1d254-ce09-43b6-8d90-072588e790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tf10232646</Template>
  <TotalTime>84</TotalTime>
  <Words>766</Words>
  <Application>Microsoft Office PowerPoint</Application>
  <PresentationFormat>Presentazione su schermo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tf10232646</vt:lpstr>
      <vt:lpstr>ERACLITO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ERACLITO</dc:title>
  <dc:creator>Simone</dc:creator>
  <cp:keywords>Presentazione, Modello struttura, Grigio, Raccoglitore, Angoli, Album</cp:keywords>
  <cp:lastModifiedBy>Simone</cp:lastModifiedBy>
  <cp:revision>1</cp:revision>
  <dcterms:created xsi:type="dcterms:W3CDTF">2018-10-02T13:12:25Z</dcterms:created>
  <dcterms:modified xsi:type="dcterms:W3CDTF">2018-10-02T14:36:34Z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0x010100FB888328A8731147A9E2416CA6C7A65B0400DC6FA6ECFB23F54F9F45EE586A6D0A65</vt:lpwstr>
  </property>
  <property fmtid="{D5CDD505-2E9C-101B-9397-08002B2CF9AE}" pid="3" name="Applications">
    <vt:lpwstr>67;#Template 12;#53;#PowerPoint 12</vt:lpwstr>
  </property>
  <property fmtid="{D5CDD505-2E9C-101B-9397-08002B2CF9AE}" pid="4" name="Order">
    <vt:r8>6973100</vt:r8>
  </property>
</Properties>
</file>